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458" autoAdjust="0"/>
  </p:normalViewPr>
  <p:slideViewPr>
    <p:cSldViewPr>
      <p:cViewPr varScale="1">
        <p:scale>
          <a:sx n="60" d="100"/>
          <a:sy n="60" d="100"/>
        </p:scale>
        <p:origin x="-58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D1581C-1AD7-409F-AC23-0584D2E62EBB}" type="datetimeFigureOut">
              <a:rPr lang="en-NZ" smtClean="0"/>
              <a:pPr/>
              <a:t>18/11/2015</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613646-5A6D-4DD3-9B19-E8E50441838B}" type="slidenum">
              <a:rPr lang="en-NZ" smtClean="0"/>
              <a:pPr/>
              <a:t>‹#›</a:t>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The Henderson club is the only Rotary club in District 9910 that has grown in membership</a:t>
            </a:r>
            <a:r>
              <a:rPr lang="en-NZ" baseline="0" dirty="0" smtClean="0"/>
              <a:t> every year for the last 5 </a:t>
            </a:r>
          </a:p>
          <a:p>
            <a:r>
              <a:rPr lang="en-NZ" baseline="0" dirty="0" smtClean="0"/>
              <a:t>We should not lose sight of that as a goal – we should continue to vigorously recruit members as we have in recent years.</a:t>
            </a:r>
          </a:p>
          <a:p>
            <a:r>
              <a:rPr lang="en-NZ" baseline="0" dirty="0" smtClean="0"/>
              <a:t>We should understand that within these figures we readmitted members from the closing club of West Harbour </a:t>
            </a:r>
          </a:p>
          <a:p>
            <a:r>
              <a:rPr lang="en-NZ" baseline="0" dirty="0" smtClean="0"/>
              <a:t>The Henderson club has a great culture we has been created around our members </a:t>
            </a:r>
          </a:p>
          <a:p>
            <a:r>
              <a:rPr lang="en-NZ" baseline="0" dirty="0" smtClean="0"/>
              <a:t>  </a:t>
            </a:r>
            <a:endParaRPr lang="en-NZ" dirty="0"/>
          </a:p>
        </p:txBody>
      </p:sp>
      <p:sp>
        <p:nvSpPr>
          <p:cNvPr id="4" name="Slide Number Placeholder 3"/>
          <p:cNvSpPr>
            <a:spLocks noGrp="1"/>
          </p:cNvSpPr>
          <p:nvPr>
            <p:ph type="sldNum" sz="quarter" idx="10"/>
          </p:nvPr>
        </p:nvSpPr>
        <p:spPr/>
        <p:txBody>
          <a:bodyPr/>
          <a:lstStyle/>
          <a:p>
            <a:fld id="{96613646-5A6D-4DD3-9B19-E8E50441838B}" type="slidenum">
              <a:rPr lang="en-NZ" smtClean="0"/>
              <a:pPr/>
              <a:t>2</a:t>
            </a:fld>
            <a:endParaRPr lang="en-N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b="1" dirty="0" smtClean="0"/>
              <a:t>01-Jul-2008 </a:t>
            </a:r>
            <a:r>
              <a:rPr lang="en-NZ" sz="1200" dirty="0" smtClean="0"/>
              <a:t>39</a:t>
            </a:r>
            <a:r>
              <a:rPr lang="en-NZ" sz="1200" b="1" dirty="0" smtClean="0"/>
              <a:t>Members</a:t>
            </a:r>
            <a:r>
              <a:rPr lang="en-NZ" sz="1200" dirty="0" smtClean="0"/>
              <a:t> </a:t>
            </a:r>
            <a:r>
              <a:rPr lang="en-NZ" sz="1200" b="1" dirty="0" smtClean="0"/>
              <a:t>01-Jul-2009 </a:t>
            </a:r>
            <a:r>
              <a:rPr lang="en-NZ" sz="1200" dirty="0" smtClean="0"/>
              <a:t>44 </a:t>
            </a:r>
            <a:r>
              <a:rPr lang="en-NZ" sz="1200" b="1" dirty="0" smtClean="0"/>
              <a:t>Members</a:t>
            </a:r>
            <a:r>
              <a:rPr lang="en-NZ" sz="1200" dirty="0" smtClean="0"/>
              <a:t> </a:t>
            </a:r>
            <a:r>
              <a:rPr lang="en-NZ" sz="1200" b="1" dirty="0" smtClean="0"/>
              <a:t>01-Jul-2010 </a:t>
            </a:r>
            <a:r>
              <a:rPr lang="en-NZ" sz="1200" dirty="0" smtClean="0"/>
              <a:t>47 </a:t>
            </a:r>
            <a:r>
              <a:rPr lang="en-NZ" sz="1200" b="1" dirty="0" smtClean="0"/>
              <a:t>Members</a:t>
            </a:r>
            <a:r>
              <a:rPr lang="en-NZ" sz="1200" dirty="0" smtClean="0"/>
              <a:t> </a:t>
            </a:r>
            <a:r>
              <a:rPr lang="en-NZ" sz="1200" b="1" dirty="0" smtClean="0"/>
              <a:t>01-Jul-2011 </a:t>
            </a:r>
            <a:r>
              <a:rPr lang="en-NZ" sz="1200" dirty="0" smtClean="0"/>
              <a:t>47 </a:t>
            </a:r>
            <a:r>
              <a:rPr lang="en-NZ" sz="1200" b="1" dirty="0" smtClean="0"/>
              <a:t>Members</a:t>
            </a:r>
            <a:r>
              <a:rPr lang="en-NZ" sz="1200" dirty="0" smtClean="0"/>
              <a:t> </a:t>
            </a:r>
            <a:r>
              <a:rPr lang="en-NZ" sz="1200" b="1" dirty="0" smtClean="0"/>
              <a:t>01-Jul-2012 </a:t>
            </a:r>
            <a:r>
              <a:rPr lang="en-NZ" sz="1200" dirty="0" smtClean="0"/>
              <a:t>50 </a:t>
            </a:r>
            <a:r>
              <a:rPr lang="en-NZ" sz="1200" b="1" dirty="0" smtClean="0"/>
              <a:t>Members</a:t>
            </a:r>
            <a:r>
              <a:rPr lang="en-NZ" sz="1200" dirty="0" smtClean="0"/>
              <a:t> </a:t>
            </a:r>
            <a:r>
              <a:rPr lang="en-NZ" sz="1200" b="1" dirty="0" smtClean="0"/>
              <a:t>01-J</a:t>
            </a:r>
            <a:r>
              <a:rPr lang="en-NZ" sz="1200" dirty="0" smtClean="0"/>
              <a:t> </a:t>
            </a:r>
            <a:r>
              <a:rPr lang="en-NZ" sz="1200" b="1" dirty="0" smtClean="0"/>
              <a:t>ul-2013 </a:t>
            </a:r>
            <a:r>
              <a:rPr lang="en-NZ" sz="1200" dirty="0" smtClean="0"/>
              <a:t>52 </a:t>
            </a:r>
            <a:r>
              <a:rPr lang="en-NZ" sz="1200" b="1" dirty="0" smtClean="0"/>
              <a:t>Members</a:t>
            </a:r>
            <a:r>
              <a:rPr lang="en-NZ" sz="1200" dirty="0" smtClean="0"/>
              <a:t> </a:t>
            </a:r>
            <a:r>
              <a:rPr lang="en-NZ" sz="1200" b="1" dirty="0" smtClean="0"/>
              <a:t>differential since 2008 –</a:t>
            </a:r>
            <a:r>
              <a:rPr lang="en-NZ" sz="1200" dirty="0" smtClean="0"/>
              <a:t> 13</a:t>
            </a:r>
          </a:p>
          <a:p>
            <a:pPr>
              <a:buFontTx/>
              <a:buChar char="-"/>
            </a:pPr>
            <a:r>
              <a:rPr lang="en-NZ" dirty="0" smtClean="0"/>
              <a:t>Each year our average age keeps going up </a:t>
            </a:r>
          </a:p>
          <a:p>
            <a:pPr>
              <a:buFontTx/>
              <a:buChar char="-"/>
            </a:pPr>
            <a:r>
              <a:rPr lang="en-NZ" dirty="0" smtClean="0"/>
              <a:t>Most of our</a:t>
            </a:r>
            <a:r>
              <a:rPr lang="en-NZ" baseline="0" dirty="0" smtClean="0"/>
              <a:t> retention issues are around retirement and post retirement life changes </a:t>
            </a:r>
          </a:p>
          <a:p>
            <a:pPr>
              <a:buFontTx/>
              <a:buChar char="-"/>
            </a:pPr>
            <a:r>
              <a:rPr lang="en-NZ" baseline="0" dirty="0" smtClean="0"/>
              <a:t>Experience shows that membership ages of 75 plus the decline is greatest </a:t>
            </a:r>
          </a:p>
          <a:p>
            <a:pPr>
              <a:buFontTx/>
              <a:buChar char="-"/>
            </a:pPr>
            <a:r>
              <a:rPr lang="en-NZ" baseline="0" dirty="0" smtClean="0"/>
              <a:t>Within 10 years we will be struggling to maintain numbers  </a:t>
            </a:r>
            <a:endParaRPr lang="en-NZ" dirty="0"/>
          </a:p>
        </p:txBody>
      </p:sp>
      <p:sp>
        <p:nvSpPr>
          <p:cNvPr id="4" name="Slide Number Placeholder 3"/>
          <p:cNvSpPr>
            <a:spLocks noGrp="1"/>
          </p:cNvSpPr>
          <p:nvPr>
            <p:ph type="sldNum" sz="quarter" idx="10"/>
          </p:nvPr>
        </p:nvSpPr>
        <p:spPr/>
        <p:txBody>
          <a:bodyPr/>
          <a:lstStyle/>
          <a:p>
            <a:fld id="{96613646-5A6D-4DD3-9B19-E8E50441838B}" type="slidenum">
              <a:rPr lang="en-NZ" smtClean="0"/>
              <a:pPr/>
              <a:t>3</a:t>
            </a:fld>
            <a:endParaRPr lang="en-N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Recruiting members half our age is a difficult ask</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NZ" dirty="0" smtClean="0"/>
              <a:t> people half</a:t>
            </a:r>
            <a:r>
              <a:rPr lang="en-NZ" baseline="0" dirty="0" smtClean="0"/>
              <a:t> our</a:t>
            </a:r>
            <a:r>
              <a:rPr lang="en-NZ" dirty="0" smtClean="0"/>
              <a:t> age have different values and respond to a</a:t>
            </a:r>
            <a:r>
              <a:rPr lang="en-NZ" baseline="0" dirty="0" smtClean="0"/>
              <a:t> different culture.</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NZ" baseline="0" dirty="0" smtClean="0"/>
              <a:t>We risk upsetting our present membership by changing our culture to be more attractive to a younger age group</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NZ" baseline="0" dirty="0" smtClean="0"/>
              <a:t>We need to understand what young people respond to.</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NZ" baseline="0" dirty="0" smtClean="0"/>
              <a:t>Young people follow causes not clubs as our generation has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NZ" baseline="0" dirty="0" smtClean="0"/>
              <a:t>We need to provide a an opportunity for potential younger members to develop a culture more suited to the outcomes they look for  </a:t>
            </a:r>
            <a:r>
              <a:rPr lang="en-NZ" dirty="0" smtClean="0"/>
              <a:t>  </a:t>
            </a:r>
          </a:p>
          <a:p>
            <a:endParaRPr lang="en-NZ" dirty="0"/>
          </a:p>
        </p:txBody>
      </p:sp>
      <p:sp>
        <p:nvSpPr>
          <p:cNvPr id="4" name="Slide Number Placeholder 3"/>
          <p:cNvSpPr>
            <a:spLocks noGrp="1"/>
          </p:cNvSpPr>
          <p:nvPr>
            <p:ph type="sldNum" sz="quarter" idx="10"/>
          </p:nvPr>
        </p:nvSpPr>
        <p:spPr/>
        <p:txBody>
          <a:bodyPr/>
          <a:lstStyle/>
          <a:p>
            <a:fld id="{96613646-5A6D-4DD3-9B19-E8E50441838B}" type="slidenum">
              <a:rPr lang="en-NZ" smtClean="0"/>
              <a:pPr/>
              <a:t>4</a:t>
            </a:fld>
            <a:endParaRPr lang="en-N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How do we do that with out disrupting what</a:t>
            </a:r>
            <a:r>
              <a:rPr lang="en-NZ" baseline="0" dirty="0" smtClean="0"/>
              <a:t> we have </a:t>
            </a:r>
          </a:p>
          <a:p>
            <a:r>
              <a:rPr lang="en-NZ" baseline="0" dirty="0" smtClean="0"/>
              <a:t>-the 2013 Council On Legislation created a opportunity for clubs to do thing differently allowing the formation of Satellite Rotary </a:t>
            </a:r>
            <a:r>
              <a:rPr lang="en-NZ" baseline="0" dirty="0" smtClean="0"/>
              <a:t>club</a:t>
            </a:r>
            <a:endParaRPr lang="en-NZ" baseline="0" dirty="0" smtClean="0"/>
          </a:p>
        </p:txBody>
      </p:sp>
      <p:sp>
        <p:nvSpPr>
          <p:cNvPr id="4" name="Slide Number Placeholder 3"/>
          <p:cNvSpPr>
            <a:spLocks noGrp="1"/>
          </p:cNvSpPr>
          <p:nvPr>
            <p:ph type="sldNum" sz="quarter" idx="10"/>
          </p:nvPr>
        </p:nvSpPr>
        <p:spPr/>
        <p:txBody>
          <a:bodyPr/>
          <a:lstStyle/>
          <a:p>
            <a:fld id="{96613646-5A6D-4DD3-9B19-E8E50441838B}" type="slidenum">
              <a:rPr lang="en-NZ" smtClean="0"/>
              <a:pPr/>
              <a:t>5</a:t>
            </a:fld>
            <a:endParaRPr lang="en-N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NZ" baseline="0" dirty="0" smtClean="0"/>
              <a:t> to form a new club from a standing start requires 20 members to charter – a big ask to get it across the line – we could start a Satellite club with less than half that number and build on as we go</a:t>
            </a:r>
          </a:p>
          <a:p>
            <a:pPr>
              <a:buFont typeface="Arial" pitchFamily="34" charset="0"/>
              <a:buChar char="•"/>
            </a:pPr>
            <a:r>
              <a:rPr lang="en-NZ" baseline="0" dirty="0" smtClean="0"/>
              <a:t>There is no for formal meetings such as our – the new way of measuring involvement is not attendance it is engagement – so meetings can be what ever the group decides.</a:t>
            </a:r>
          </a:p>
          <a:p>
            <a:pPr>
              <a:buFont typeface="Arial" pitchFamily="34" charset="0"/>
              <a:buChar char="•"/>
            </a:pPr>
            <a:r>
              <a:rPr lang="en-NZ" dirty="0" smtClean="0"/>
              <a:t>The members of the satellite club are as we are Rotarians – its just might</a:t>
            </a:r>
            <a:r>
              <a:rPr lang="en-NZ" baseline="0" dirty="0" smtClean="0"/>
              <a:t> be they decide to do it a little differently </a:t>
            </a:r>
          </a:p>
          <a:p>
            <a:pPr>
              <a:buFont typeface="Arial" pitchFamily="34" charset="0"/>
              <a:buChar char="•"/>
            </a:pPr>
            <a:r>
              <a:rPr lang="en-NZ" dirty="0" smtClean="0"/>
              <a:t> as a sponsoring club we can be proud that we recognise that there are other ways of doing rotary and we are supporting diversity and possibly other cultures</a:t>
            </a:r>
            <a:endParaRPr lang="en-NZ" dirty="0"/>
          </a:p>
        </p:txBody>
      </p:sp>
      <p:sp>
        <p:nvSpPr>
          <p:cNvPr id="4" name="Slide Number Placeholder 3"/>
          <p:cNvSpPr>
            <a:spLocks noGrp="1"/>
          </p:cNvSpPr>
          <p:nvPr>
            <p:ph type="sldNum" sz="quarter" idx="10"/>
          </p:nvPr>
        </p:nvSpPr>
        <p:spPr/>
        <p:txBody>
          <a:bodyPr/>
          <a:lstStyle/>
          <a:p>
            <a:fld id="{96613646-5A6D-4DD3-9B19-E8E50441838B}" type="slidenum">
              <a:rPr lang="en-NZ" smtClean="0"/>
              <a:pPr/>
              <a:t>6</a:t>
            </a:fld>
            <a:endParaRPr lang="en-N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NZ" dirty="0" smtClean="0"/>
              <a:t>The Satellite</a:t>
            </a:r>
            <a:r>
              <a:rPr lang="en-NZ" baseline="0" dirty="0" smtClean="0"/>
              <a:t> club is set up as a sub group of the Sponsoring Club Henderson – they will make there own rules around meeting times and venues and how they run there section of the club – they select there own board as a regular club does – the don’t have a president they have a chair </a:t>
            </a:r>
          </a:p>
          <a:p>
            <a:pPr>
              <a:buFont typeface="Arial" pitchFamily="34" charset="0"/>
              <a:buChar char="•"/>
            </a:pPr>
            <a:r>
              <a:rPr lang="en-NZ" baseline="0" dirty="0" smtClean="0"/>
              <a:t>All the members are full Rotarians </a:t>
            </a:r>
          </a:p>
          <a:p>
            <a:pPr>
              <a:buFont typeface="Arial" pitchFamily="34" charset="0"/>
              <a:buChar char="•"/>
            </a:pPr>
            <a:r>
              <a:rPr lang="en-NZ" baseline="0" dirty="0" smtClean="0"/>
              <a:t>  </a:t>
            </a:r>
            <a:r>
              <a:rPr lang="en-NZ" dirty="0" smtClean="0"/>
              <a:t>Satellite Club will operate under the Constitution</a:t>
            </a:r>
            <a:r>
              <a:rPr lang="en-NZ" baseline="0" dirty="0" smtClean="0"/>
              <a:t> &amp; by Laws </a:t>
            </a:r>
            <a:r>
              <a:rPr lang="en-NZ" dirty="0" smtClean="0"/>
              <a:t> of  the Henderson club – the standard Rotary constitution – they do however get to set there own</a:t>
            </a:r>
            <a:r>
              <a:rPr lang="en-NZ" baseline="0" dirty="0" smtClean="0"/>
              <a:t> membership fees and other arrangements as we do on a annual basis.</a:t>
            </a:r>
          </a:p>
          <a:p>
            <a:pPr>
              <a:buFont typeface="Arial" pitchFamily="34" charset="0"/>
              <a:buChar char="•"/>
            </a:pPr>
            <a:r>
              <a:rPr lang="en-NZ" baseline="0" dirty="0" smtClean="0"/>
              <a:t>They report to the board of the Henderson club by supplying an annual report and financial statement </a:t>
            </a:r>
            <a:r>
              <a:rPr lang="en-NZ" dirty="0" smtClean="0"/>
              <a:t> </a:t>
            </a:r>
            <a:endParaRPr lang="en-NZ" dirty="0"/>
          </a:p>
        </p:txBody>
      </p:sp>
      <p:sp>
        <p:nvSpPr>
          <p:cNvPr id="4" name="Slide Number Placeholder 3"/>
          <p:cNvSpPr>
            <a:spLocks noGrp="1"/>
          </p:cNvSpPr>
          <p:nvPr>
            <p:ph type="sldNum" sz="quarter" idx="10"/>
          </p:nvPr>
        </p:nvSpPr>
        <p:spPr/>
        <p:txBody>
          <a:bodyPr/>
          <a:lstStyle/>
          <a:p>
            <a:fld id="{96613646-5A6D-4DD3-9B19-E8E50441838B}" type="slidenum">
              <a:rPr lang="en-NZ" smtClean="0"/>
              <a:pPr/>
              <a:t>7</a:t>
            </a:fld>
            <a:endParaRPr lang="en-N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Look at it this way – the satellite club is and extension of the established club helping each other as we develop</a:t>
            </a:r>
          </a:p>
          <a:p>
            <a:r>
              <a:rPr lang="en-NZ" dirty="0" smtClean="0"/>
              <a:t>We envisage</a:t>
            </a:r>
            <a:r>
              <a:rPr lang="en-NZ" baseline="0" dirty="0" smtClean="0"/>
              <a:t> that at least once a month we will see some or all at our functions </a:t>
            </a:r>
          </a:p>
          <a:p>
            <a:r>
              <a:rPr lang="en-NZ" baseline="0" dirty="0" smtClean="0"/>
              <a:t>Our board and the satellite board members and or chair will have </a:t>
            </a:r>
            <a:r>
              <a:rPr lang="en-NZ" baseline="0" smtClean="0"/>
              <a:t>regular contact </a:t>
            </a:r>
            <a:r>
              <a:rPr lang="en-NZ" smtClean="0"/>
              <a:t>   </a:t>
            </a:r>
            <a:endParaRPr lang="en-NZ" dirty="0"/>
          </a:p>
        </p:txBody>
      </p:sp>
      <p:sp>
        <p:nvSpPr>
          <p:cNvPr id="4" name="Slide Number Placeholder 3"/>
          <p:cNvSpPr>
            <a:spLocks noGrp="1"/>
          </p:cNvSpPr>
          <p:nvPr>
            <p:ph type="sldNum" sz="quarter" idx="10"/>
          </p:nvPr>
        </p:nvSpPr>
        <p:spPr/>
        <p:txBody>
          <a:bodyPr/>
          <a:lstStyle/>
          <a:p>
            <a:fld id="{96613646-5A6D-4DD3-9B19-E8E50441838B}" type="slidenum">
              <a:rPr lang="en-NZ" smtClean="0"/>
              <a:pPr/>
              <a:t>8</a:t>
            </a:fld>
            <a:endParaRPr lang="en-N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NZ" u="sng" dirty="0" smtClean="0"/>
              <a:t>Flexibility</a:t>
            </a:r>
            <a:r>
              <a:rPr lang="en-NZ" baseline="0" dirty="0" smtClean="0"/>
              <a:t> -</a:t>
            </a:r>
            <a:r>
              <a:rPr lang="en-NZ" dirty="0" smtClean="0"/>
              <a:t>When we introduce a prospect – we invite them to the Henderson</a:t>
            </a:r>
            <a:r>
              <a:rPr lang="en-NZ" baseline="0" dirty="0" smtClean="0"/>
              <a:t> Club meeting – then we invite them to the Satellite club meeting if they baulk at cost, or they are significantly younger, they cant make our meeting times and all those sort of things, or want something different. We have the answer</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NZ" u="sng" dirty="0" smtClean="0"/>
              <a:t>Encouragement</a:t>
            </a:r>
            <a:r>
              <a:rPr lang="en-NZ" dirty="0" smtClean="0"/>
              <a:t>- the formal club structure and the satellite structure work in unison,</a:t>
            </a:r>
            <a:r>
              <a:rPr lang="en-NZ" baseline="0" dirty="0" smtClean="0"/>
              <a:t> they are not separate, the Henderson club board do this by encouragement rather than imposition – we are offering an alternative way of doing Rotary</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NZ" baseline="0" dirty="0" smtClean="0"/>
              <a:t> </a:t>
            </a:r>
            <a:r>
              <a:rPr lang="en-NZ" u="sng" dirty="0" smtClean="0"/>
              <a:t>Accountability-</a:t>
            </a:r>
            <a:r>
              <a:rPr lang="en-NZ" dirty="0" smtClean="0"/>
              <a:t> the satellite</a:t>
            </a:r>
            <a:r>
              <a:rPr lang="en-NZ" baseline="0" dirty="0" smtClean="0"/>
              <a:t> club is ultimately responsible to the board of the sponsoring club – if push comes to shove the sponsoring club feel threatened then the board of the sponsoring club can call the Satellite to heal.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NZ" u="sng" baseline="0" dirty="0" smtClean="0"/>
              <a:t>Culture</a:t>
            </a:r>
            <a:r>
              <a:rPr lang="en-NZ" baseline="0" dirty="0" smtClean="0"/>
              <a:t> – We all need to recognise and accept that the way we do Rotary is not appealing to everyone this is an opportunity to be </a:t>
            </a:r>
            <a:r>
              <a:rPr lang="en-NZ" baseline="0" dirty="0" smtClean="0"/>
              <a:t>flexible  </a:t>
            </a:r>
            <a:endParaRPr lang="en-NZ"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NZ"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NZ" baseline="0" dirty="0" smtClean="0"/>
              <a:t>   </a:t>
            </a:r>
            <a:endParaRPr lang="en-NZ" dirty="0"/>
          </a:p>
        </p:txBody>
      </p:sp>
      <p:sp>
        <p:nvSpPr>
          <p:cNvPr id="4" name="Slide Number Placeholder 3"/>
          <p:cNvSpPr>
            <a:spLocks noGrp="1"/>
          </p:cNvSpPr>
          <p:nvPr>
            <p:ph type="sldNum" sz="quarter" idx="10"/>
          </p:nvPr>
        </p:nvSpPr>
        <p:spPr/>
        <p:txBody>
          <a:bodyPr/>
          <a:lstStyle/>
          <a:p>
            <a:fld id="{96613646-5A6D-4DD3-9B19-E8E50441838B}" type="slidenum">
              <a:rPr lang="en-NZ" smtClean="0"/>
              <a:pPr/>
              <a:t>9</a:t>
            </a:fld>
            <a:endParaRPr lang="en-N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There are things that we would feel uncomfortable</a:t>
            </a:r>
            <a:r>
              <a:rPr lang="en-NZ" baseline="0" dirty="0" smtClean="0"/>
              <a:t> about if were in a situation of catering for our grandchildren in our cub.</a:t>
            </a:r>
          </a:p>
          <a:p>
            <a:r>
              <a:rPr lang="en-NZ" baseline="0" dirty="0" smtClean="0"/>
              <a:t>There are things our grandchildren would feel uncomfortable about being part of us in our club.</a:t>
            </a:r>
          </a:p>
          <a:p>
            <a:r>
              <a:rPr lang="en-NZ" baseline="0" dirty="0" smtClean="0"/>
              <a:t>But there are things we can do to make sure that the traditions of rotary continue long after we are dead and berried.</a:t>
            </a:r>
          </a:p>
          <a:p>
            <a:r>
              <a:rPr lang="en-NZ" baseline="0" dirty="0" smtClean="0"/>
              <a:t>With our help and support we can establish something that will last into the future  </a:t>
            </a:r>
            <a:endParaRPr lang="en-NZ" dirty="0"/>
          </a:p>
        </p:txBody>
      </p:sp>
      <p:sp>
        <p:nvSpPr>
          <p:cNvPr id="4" name="Slide Number Placeholder 3"/>
          <p:cNvSpPr>
            <a:spLocks noGrp="1"/>
          </p:cNvSpPr>
          <p:nvPr>
            <p:ph type="sldNum" sz="quarter" idx="10"/>
          </p:nvPr>
        </p:nvSpPr>
        <p:spPr/>
        <p:txBody>
          <a:bodyPr/>
          <a:lstStyle/>
          <a:p>
            <a:fld id="{96613646-5A6D-4DD3-9B19-E8E50441838B}" type="slidenum">
              <a:rPr lang="en-NZ" smtClean="0"/>
              <a:pPr/>
              <a:t>10</a:t>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63D96-B99F-4674-805B-0BA3F39EF62C}" type="datetimeFigureOut">
              <a:rPr lang="en-NZ" smtClean="0"/>
              <a:pPr/>
              <a:t>18/11/2015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F517D2D-7F6A-4E74-96E4-951A3532FCB1}" type="slidenum">
              <a:rPr lang="en-NZ" smtClean="0"/>
              <a:pPr/>
              <a:t>‹#›</a:t>
            </a:fld>
            <a:endParaRPr lang="en-NZ"/>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63D96-B99F-4674-805B-0BA3F39EF62C}" type="datetimeFigureOut">
              <a:rPr lang="en-NZ" smtClean="0"/>
              <a:pPr/>
              <a:t>18/11/2015</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517D2D-7F6A-4E74-96E4-951A3532FCB1}"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nz/imgres?imgurl=http://www.underconsideration.com/brandnew/archives/rotary_logo_detail.png&amp;imgrefurl=http://www.underconsideration.com/brandnew/archives/new_logo_and_identity_for_rotary_by_siegelgale.php&amp;docid=fsAamTlNDV9RSM&amp;tbnid=npCzuVlV99mCpM:&amp;w=1000&amp;h=376&amp;ei=89Q2VNuoNcvp8AXq7YKICA&amp;ved=0CAIQxiAwAA&amp;iact=c"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nz/imgres?imgurl=http://www.underconsideration.com/brandnew/archives/rotary_logo_detail.png&amp;imgrefurl=http://www.underconsideration.com/brandnew/archives/new_logo_and_identity_for_rotary_by_siegelgale.php&amp;docid=fsAamTlNDV9RSM&amp;tbnid=npCzuVlV99mCpM:&amp;w=1000&amp;h=376&amp;ei=89Q2VNuoNcvp8AXq7YKICA&amp;ved=0CAIQxiAwAA&amp;iact=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nz/imgres?imgurl=http://www.underconsideration.com/brandnew/archives/rotary_logo_detail.png&amp;imgrefurl=http://www.underconsideration.com/brandnew/archives/new_logo_and_identity_for_rotary_by_siegelgale.php&amp;docid=fsAamTlNDV9RSM&amp;tbnid=npCzuVlV99mCpM:&amp;w=1000&amp;h=376&amp;ei=89Q2VNuoNcvp8AXq7YKICA&amp;ved=0CAIQxiAwAA&amp;iact=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co.nz/imgres?imgurl=http://www.underconsideration.com/brandnew/archives/rotary_logo_detail.png&amp;imgrefurl=http://www.underconsideration.com/brandnew/archives/new_logo_and_identity_for_rotary_by_siegelgale.php&amp;docid=fsAamTlNDV9RSM&amp;tbnid=npCzuVlV99mCpM:&amp;w=1000&amp;h=376&amp;ei=89Q2VNuoNcvp8AXq7YKICA&amp;ved=0CAIQxiAwAA&amp;iact=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co.nz/imgres?imgurl=http://www.underconsideration.com/brandnew/archives/rotary_logo_detail.png&amp;imgrefurl=http://www.underconsideration.com/brandnew/archives/new_logo_and_identity_for_rotary_by_siegelgale.php&amp;docid=fsAamTlNDV9RSM&amp;tbnid=npCzuVlV99mCpM:&amp;w=1000&amp;h=376&amp;ei=89Q2VNuoNcvp8AXq7YKICA&amp;ved=0CAIQxiAwAA&amp;iact=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co.nz/imgres?imgurl=http://www.underconsideration.com/brandnew/archives/rotary_logo_detail.png&amp;imgrefurl=http://www.underconsideration.com/brandnew/archives/new_logo_and_identity_for_rotary_by_siegelgale.php&amp;docid=fsAamTlNDV9RSM&amp;tbnid=npCzuVlV99mCpM:&amp;w=1000&amp;h=376&amp;ei=89Q2VNuoNcvp8AXq7YKICA&amp;ved=0CAIQxiAwAA&amp;iact=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nz/imgres?imgurl=http://www.underconsideration.com/brandnew/archives/rotary_logo_detail.png&amp;imgrefurl=http://www.underconsideration.com/brandnew/archives/new_logo_and_identity_for_rotary_by_siegelgale.php&amp;docid=fsAamTlNDV9RSM&amp;tbnid=npCzuVlV99mCpM:&amp;w=1000&amp;h=376&amp;ei=89Q2VNuoNcvp8AXq7YKICA&amp;ved=0CAIQxiAwAA&amp;iact=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nz/imgres?imgurl=http://www.underconsideration.com/brandnew/archives/rotary_logo_detail.png&amp;imgrefurl=http://www.underconsideration.com/brandnew/archives/new_logo_and_identity_for_rotary_by_siegelgale.php&amp;docid=fsAamTlNDV9RSM&amp;tbnid=npCzuVlV99mCpM:&amp;w=1000&amp;h=376&amp;ei=89Q2VNuoNcvp8AXq7YKICA&amp;ved=0CAIQxiAwAA&amp;iact=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nz/imgres?imgurl=http://www.underconsideration.com/brandnew/archives/rotary_logo_detail.png&amp;imgrefurl=http://www.underconsideration.com/brandnew/archives/new_logo_and_identity_for_rotary_by_siegelgale.php&amp;docid=fsAamTlNDV9RSM&amp;tbnid=npCzuVlV99mCpM:&amp;w=1000&amp;h=376&amp;ei=89Q2VNuoNcvp8AXq7YKICA&amp;ved=0CAIQxiAwAA&amp;iact=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NZ" sz="5400" b="1" dirty="0" smtClean="0">
                <a:solidFill>
                  <a:schemeClr val="accent1">
                    <a:lumMod val="75000"/>
                  </a:schemeClr>
                </a:solidFill>
              </a:rPr>
              <a:t>Henderson</a:t>
            </a:r>
            <a:endParaRPr lang="en-NZ" sz="5400" b="1" dirty="0">
              <a:solidFill>
                <a:schemeClr val="accent1">
                  <a:lumMod val="75000"/>
                </a:schemeClr>
              </a:solidFill>
            </a:endParaRPr>
          </a:p>
        </p:txBody>
      </p:sp>
      <p:sp>
        <p:nvSpPr>
          <p:cNvPr id="3" name="Subtitle 2"/>
          <p:cNvSpPr>
            <a:spLocks noGrp="1"/>
          </p:cNvSpPr>
          <p:nvPr>
            <p:ph type="subTitle" idx="1"/>
          </p:nvPr>
        </p:nvSpPr>
        <p:spPr/>
        <p:txBody>
          <a:bodyPr/>
          <a:lstStyle/>
          <a:p>
            <a:r>
              <a:rPr lang="en-NZ" dirty="0"/>
              <a:t>A creative way </a:t>
            </a:r>
            <a:r>
              <a:rPr lang="en-NZ" dirty="0" smtClean="0"/>
              <a:t>forward</a:t>
            </a:r>
          </a:p>
          <a:p>
            <a:r>
              <a:rPr lang="en-NZ" dirty="0" smtClean="0"/>
              <a:t>For membership </a:t>
            </a:r>
          </a:p>
          <a:p>
            <a:r>
              <a:rPr lang="en-NZ" dirty="0" smtClean="0"/>
              <a:t>2014</a:t>
            </a:r>
            <a:endParaRPr lang="en-NZ" dirty="0"/>
          </a:p>
        </p:txBody>
      </p:sp>
      <p:pic>
        <p:nvPicPr>
          <p:cNvPr id="4" name="Picture 3" descr="https://encrypted-tbn3.gstatic.com/images?q=tbn:ANd9GcTtiniuBFlPdbGG9gB7_e7jYyzL_AJ21cK0WmgQsFMvWJ1w0Rxg">
            <a:hlinkClick r:id="rId2"/>
          </p:cNvPr>
          <p:cNvPicPr/>
          <p:nvPr/>
        </p:nvPicPr>
        <p:blipFill>
          <a:blip r:embed="rId3" cstate="print"/>
          <a:srcRect/>
          <a:stretch>
            <a:fillRect/>
          </a:stretch>
        </p:blipFill>
        <p:spPr bwMode="auto">
          <a:xfrm>
            <a:off x="3995936" y="2348880"/>
            <a:ext cx="3024336" cy="115460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 short </a:t>
            </a:r>
            <a:endParaRPr lang="en-NZ" dirty="0"/>
          </a:p>
        </p:txBody>
      </p:sp>
      <p:sp>
        <p:nvSpPr>
          <p:cNvPr id="3" name="Content Placeholder 2"/>
          <p:cNvSpPr>
            <a:spLocks noGrp="1"/>
          </p:cNvSpPr>
          <p:nvPr>
            <p:ph idx="1"/>
          </p:nvPr>
        </p:nvSpPr>
        <p:spPr>
          <a:xfrm>
            <a:off x="457200" y="1340768"/>
            <a:ext cx="8229600" cy="4785395"/>
          </a:xfrm>
        </p:spPr>
        <p:txBody>
          <a:bodyPr/>
          <a:lstStyle/>
          <a:p>
            <a:r>
              <a:rPr lang="en-NZ" dirty="0" smtClean="0"/>
              <a:t>The Satellite club gets to create an organisation with a culture that is more fitting to there age and position, without barriers of forming a traditional club </a:t>
            </a:r>
          </a:p>
          <a:p>
            <a:r>
              <a:rPr lang="en-NZ" dirty="0" smtClean="0"/>
              <a:t>With the help of us the sponsoring club </a:t>
            </a:r>
          </a:p>
          <a:p>
            <a:endParaRPr lang="en-NZ" dirty="0"/>
          </a:p>
        </p:txBody>
      </p:sp>
      <p:pic>
        <p:nvPicPr>
          <p:cNvPr id="4" name="Picture 3" descr="https://encrypted-tbn3.gstatic.com/images?q=tbn:ANd9GcTtiniuBFlPdbGG9gB7_e7jYyzL_AJ21cK0WmgQsFMvWJ1w0Rxg">
            <a:hlinkClick r:id="rId3"/>
          </p:cNvPr>
          <p:cNvPicPr/>
          <p:nvPr/>
        </p:nvPicPr>
        <p:blipFill>
          <a:blip r:embed="rId4" cstate="print"/>
          <a:srcRect/>
          <a:stretch>
            <a:fillRect/>
          </a:stretch>
        </p:blipFill>
        <p:spPr bwMode="auto">
          <a:xfrm>
            <a:off x="323528" y="6165304"/>
            <a:ext cx="1080120" cy="43452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Henderson club have </a:t>
            </a:r>
            <a:endParaRPr lang="en-NZ" dirty="0"/>
          </a:p>
        </p:txBody>
      </p:sp>
      <p:sp>
        <p:nvSpPr>
          <p:cNvPr id="3" name="Content Placeholder 2"/>
          <p:cNvSpPr>
            <a:spLocks noGrp="1"/>
          </p:cNvSpPr>
          <p:nvPr>
            <p:ph idx="1"/>
          </p:nvPr>
        </p:nvSpPr>
        <p:spPr/>
        <p:txBody>
          <a:bodyPr/>
          <a:lstStyle/>
          <a:p>
            <a:r>
              <a:rPr lang="en-NZ" dirty="0" smtClean="0"/>
              <a:t>A membership that has grown by one each year for the last 5</a:t>
            </a:r>
          </a:p>
          <a:p>
            <a:r>
              <a:rPr lang="en-NZ" dirty="0" smtClean="0"/>
              <a:t>A great culture </a:t>
            </a:r>
          </a:p>
        </p:txBody>
      </p:sp>
      <p:sp>
        <p:nvSpPr>
          <p:cNvPr id="4" name="TextBox 3"/>
          <p:cNvSpPr txBox="1"/>
          <p:nvPr/>
        </p:nvSpPr>
        <p:spPr>
          <a:xfrm flipH="1">
            <a:off x="1691679" y="6453336"/>
            <a:ext cx="45719" cy="369332"/>
          </a:xfrm>
          <a:prstGeom prst="rect">
            <a:avLst/>
          </a:prstGeom>
          <a:noFill/>
        </p:spPr>
        <p:txBody>
          <a:bodyPr wrap="square" rtlCol="0">
            <a:spAutoFit/>
          </a:bodyPr>
          <a:lstStyle/>
          <a:p>
            <a:endParaRPr lang="en-NZ" dirty="0"/>
          </a:p>
        </p:txBody>
      </p:sp>
      <p:pic>
        <p:nvPicPr>
          <p:cNvPr id="5" name="Picture 4" descr="https://encrypted-tbn3.gstatic.com/images?q=tbn:ANd9GcTtiniuBFlPdbGG9gB7_e7jYyzL_AJ21cK0WmgQsFMvWJ1w0Rxg">
            <a:hlinkClick r:id="rId3"/>
          </p:cNvPr>
          <p:cNvPicPr/>
          <p:nvPr/>
        </p:nvPicPr>
        <p:blipFill>
          <a:blip r:embed="rId4" cstate="print"/>
          <a:srcRect/>
          <a:stretch>
            <a:fillRect/>
          </a:stretch>
        </p:blipFill>
        <p:spPr bwMode="auto">
          <a:xfrm>
            <a:off x="323528" y="6165304"/>
            <a:ext cx="1080120" cy="43452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Henderson Club have </a:t>
            </a:r>
            <a:endParaRPr lang="en-NZ" dirty="0"/>
          </a:p>
        </p:txBody>
      </p:sp>
      <p:sp>
        <p:nvSpPr>
          <p:cNvPr id="3" name="Content Placeholder 2"/>
          <p:cNvSpPr>
            <a:spLocks noGrp="1"/>
          </p:cNvSpPr>
          <p:nvPr>
            <p:ph idx="1"/>
          </p:nvPr>
        </p:nvSpPr>
        <p:spPr/>
        <p:txBody>
          <a:bodyPr/>
          <a:lstStyle/>
          <a:p>
            <a:r>
              <a:rPr lang="en-NZ" dirty="0" smtClean="0"/>
              <a:t>An ageing membership </a:t>
            </a:r>
          </a:p>
          <a:p>
            <a:r>
              <a:rPr lang="en-NZ" dirty="0" smtClean="0"/>
              <a:t>With an average age of close to 70</a:t>
            </a:r>
          </a:p>
          <a:p>
            <a:r>
              <a:rPr lang="en-NZ" dirty="0" smtClean="0"/>
              <a:t>Slowly growing -13 since 2008 </a:t>
            </a:r>
          </a:p>
          <a:p>
            <a:r>
              <a:rPr lang="en-NZ" dirty="0" smtClean="0"/>
              <a:t>Lights out </a:t>
            </a:r>
            <a:endParaRPr lang="en-NZ" dirty="0"/>
          </a:p>
        </p:txBody>
      </p:sp>
      <p:pic>
        <p:nvPicPr>
          <p:cNvPr id="4" name="Picture 3" descr="https://encrypted-tbn3.gstatic.com/images?q=tbn:ANd9GcTtiniuBFlPdbGG9gB7_e7jYyzL_AJ21cK0WmgQsFMvWJ1w0Rxg">
            <a:hlinkClick r:id="rId3"/>
          </p:cNvPr>
          <p:cNvPicPr/>
          <p:nvPr/>
        </p:nvPicPr>
        <p:blipFill>
          <a:blip r:embed="rId4" cstate="print"/>
          <a:srcRect/>
          <a:stretch>
            <a:fillRect/>
          </a:stretch>
        </p:blipFill>
        <p:spPr bwMode="auto">
          <a:xfrm>
            <a:off x="323528" y="6165304"/>
            <a:ext cx="1080120" cy="43452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Henderson club could</a:t>
            </a:r>
            <a:endParaRPr lang="en-NZ" dirty="0"/>
          </a:p>
        </p:txBody>
      </p:sp>
      <p:sp>
        <p:nvSpPr>
          <p:cNvPr id="3" name="Content Placeholder 2"/>
          <p:cNvSpPr>
            <a:spLocks noGrp="1"/>
          </p:cNvSpPr>
          <p:nvPr>
            <p:ph idx="1"/>
          </p:nvPr>
        </p:nvSpPr>
        <p:spPr/>
        <p:txBody>
          <a:bodyPr/>
          <a:lstStyle/>
          <a:p>
            <a:r>
              <a:rPr lang="en-NZ" dirty="0" smtClean="0"/>
              <a:t>Recruit new members half our age </a:t>
            </a:r>
          </a:p>
          <a:p>
            <a:r>
              <a:rPr lang="en-NZ" dirty="0" smtClean="0"/>
              <a:t>Barriers  to recruiting younger members </a:t>
            </a:r>
          </a:p>
          <a:p>
            <a:r>
              <a:rPr lang="en-NZ" dirty="0" smtClean="0"/>
              <a:t>How do we </a:t>
            </a:r>
            <a:r>
              <a:rPr lang="en-NZ" dirty="0"/>
              <a:t>r</a:t>
            </a:r>
            <a:r>
              <a:rPr lang="en-NZ" dirty="0" smtClean="0"/>
              <a:t>ecruit new members half our age</a:t>
            </a:r>
          </a:p>
          <a:p>
            <a:pPr>
              <a:buNone/>
            </a:pPr>
            <a:r>
              <a:rPr lang="en-NZ" dirty="0" smtClean="0"/>
              <a:t> </a:t>
            </a:r>
          </a:p>
          <a:p>
            <a:endParaRPr lang="en-NZ"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Henderson club could</a:t>
            </a:r>
            <a:endParaRPr lang="en-NZ" dirty="0"/>
          </a:p>
        </p:txBody>
      </p:sp>
      <p:sp>
        <p:nvSpPr>
          <p:cNvPr id="3" name="Content Placeholder 2"/>
          <p:cNvSpPr>
            <a:spLocks noGrp="1"/>
          </p:cNvSpPr>
          <p:nvPr>
            <p:ph idx="1"/>
          </p:nvPr>
        </p:nvSpPr>
        <p:spPr/>
        <p:txBody>
          <a:bodyPr/>
          <a:lstStyle/>
          <a:p>
            <a:r>
              <a:rPr lang="en-NZ" dirty="0" smtClean="0"/>
              <a:t>Create a young persons club between Rotaract 18-30 and our present Rotary club at say 25 -40 years</a:t>
            </a:r>
          </a:p>
          <a:p>
            <a:r>
              <a:rPr lang="en-NZ" dirty="0" smtClean="0"/>
              <a:t>How do we do that ?</a:t>
            </a:r>
            <a:endParaRPr lang="en-NZ" dirty="0"/>
          </a:p>
        </p:txBody>
      </p:sp>
      <p:pic>
        <p:nvPicPr>
          <p:cNvPr id="4" name="Picture 3" descr="https://encrypted-tbn3.gstatic.com/images?q=tbn:ANd9GcTtiniuBFlPdbGG9gB7_e7jYyzL_AJ21cK0WmgQsFMvWJ1w0Rxg">
            <a:hlinkClick r:id="rId3"/>
          </p:cNvPr>
          <p:cNvPicPr/>
          <p:nvPr/>
        </p:nvPicPr>
        <p:blipFill>
          <a:blip r:embed="rId4" cstate="print"/>
          <a:srcRect/>
          <a:stretch>
            <a:fillRect/>
          </a:stretch>
        </p:blipFill>
        <p:spPr bwMode="auto">
          <a:xfrm>
            <a:off x="323528" y="6165304"/>
            <a:ext cx="1080120" cy="43452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Autofit/>
          </a:bodyPr>
          <a:lstStyle/>
          <a:p>
            <a:r>
              <a:rPr lang="en-NZ" sz="3200" b="1" dirty="0" smtClean="0"/>
              <a:t>Establishing a satellite club is similar to chartering a new Rotary club with the following differences: </a:t>
            </a:r>
            <a:endParaRPr lang="en-NZ" sz="3200" dirty="0" smtClean="0"/>
          </a:p>
        </p:txBody>
      </p:sp>
      <p:sp>
        <p:nvSpPr>
          <p:cNvPr id="3" name="Content Placeholder 2"/>
          <p:cNvSpPr>
            <a:spLocks noGrp="1"/>
          </p:cNvSpPr>
          <p:nvPr>
            <p:ph idx="1"/>
          </p:nvPr>
        </p:nvSpPr>
        <p:spPr/>
        <p:txBody>
          <a:bodyPr>
            <a:normAutofit fontScale="92500" lnSpcReduction="10000"/>
          </a:bodyPr>
          <a:lstStyle/>
          <a:p>
            <a:r>
              <a:rPr lang="en-NZ" dirty="0" smtClean="0"/>
              <a:t>There are no minimum or maximum numbers required </a:t>
            </a:r>
          </a:p>
          <a:p>
            <a:r>
              <a:rPr lang="en-NZ" dirty="0" smtClean="0"/>
              <a:t>The Satellite Club meet weekly – either formally or informally – at a different location at a different time </a:t>
            </a:r>
          </a:p>
          <a:p>
            <a:r>
              <a:rPr lang="en-NZ" dirty="0" smtClean="0"/>
              <a:t>privileges and obligations of Rotary membership apply equally </a:t>
            </a:r>
          </a:p>
          <a:p>
            <a:r>
              <a:rPr lang="en-NZ" dirty="0" smtClean="0"/>
              <a:t>Sponsor and Satellite Clubs are permanently linked as the members of both clubs belong to the Sponsor Club.</a:t>
            </a:r>
            <a:endParaRPr lang="en-NZ" dirty="0"/>
          </a:p>
        </p:txBody>
      </p:sp>
      <p:pic>
        <p:nvPicPr>
          <p:cNvPr id="4" name="Picture 3" descr="https://encrypted-tbn3.gstatic.com/images?q=tbn:ANd9GcTtiniuBFlPdbGG9gB7_e7jYyzL_AJ21cK0WmgQsFMvWJ1w0Rxg">
            <a:hlinkClick r:id="rId3"/>
          </p:cNvPr>
          <p:cNvPicPr/>
          <p:nvPr/>
        </p:nvPicPr>
        <p:blipFill>
          <a:blip r:embed="rId4" cstate="print"/>
          <a:srcRect/>
          <a:stretch>
            <a:fillRect/>
          </a:stretch>
        </p:blipFill>
        <p:spPr bwMode="auto">
          <a:xfrm>
            <a:off x="323528" y="6165304"/>
            <a:ext cx="1080120" cy="43452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NZ" dirty="0" smtClean="0"/>
              <a:t>Satellite club </a:t>
            </a:r>
            <a:endParaRPr lang="en-NZ" dirty="0"/>
          </a:p>
        </p:txBody>
      </p:sp>
      <p:sp>
        <p:nvSpPr>
          <p:cNvPr id="3" name="Content Placeholder 2"/>
          <p:cNvSpPr>
            <a:spLocks noGrp="1"/>
          </p:cNvSpPr>
          <p:nvPr>
            <p:ph idx="1"/>
          </p:nvPr>
        </p:nvSpPr>
        <p:spPr>
          <a:xfrm>
            <a:off x="457200" y="1124744"/>
            <a:ext cx="8229600" cy="5001419"/>
          </a:xfrm>
        </p:spPr>
        <p:txBody>
          <a:bodyPr/>
          <a:lstStyle/>
          <a:p>
            <a:r>
              <a:rPr lang="en-NZ" dirty="0" smtClean="0"/>
              <a:t>All official Rotary business is facilitated through the Sponsor Club </a:t>
            </a:r>
          </a:p>
          <a:p>
            <a:pPr lvl="0"/>
            <a:r>
              <a:rPr lang="en-NZ" dirty="0" smtClean="0"/>
              <a:t>Individual members will be able to access </a:t>
            </a:r>
            <a:r>
              <a:rPr lang="en-NZ" i="1" dirty="0" smtClean="0"/>
              <a:t>“My Rotary - member access” </a:t>
            </a:r>
            <a:r>
              <a:rPr lang="en-NZ" dirty="0" smtClean="0"/>
              <a:t>normally </a:t>
            </a:r>
          </a:p>
          <a:p>
            <a:r>
              <a:rPr lang="en-NZ" dirty="0" smtClean="0"/>
              <a:t>Satellite Club will operate under the Constitution, By-Laws and Rules of the Sponsor Club </a:t>
            </a:r>
          </a:p>
          <a:p>
            <a:r>
              <a:rPr lang="en-NZ" dirty="0" smtClean="0"/>
              <a:t>Satellite Club will submit an annual report to the Sponsor Club</a:t>
            </a:r>
            <a:endParaRPr lang="en-NZ" dirty="0"/>
          </a:p>
        </p:txBody>
      </p:sp>
      <p:pic>
        <p:nvPicPr>
          <p:cNvPr id="4" name="Picture 3" descr="https://encrypted-tbn3.gstatic.com/images?q=tbn:ANd9GcTtiniuBFlPdbGG9gB7_e7jYyzL_AJ21cK0WmgQsFMvWJ1w0Rxg">
            <a:hlinkClick r:id="rId3"/>
          </p:cNvPr>
          <p:cNvPicPr/>
          <p:nvPr/>
        </p:nvPicPr>
        <p:blipFill>
          <a:blip r:embed="rId4" cstate="print"/>
          <a:srcRect/>
          <a:stretch>
            <a:fillRect/>
          </a:stretch>
        </p:blipFill>
        <p:spPr bwMode="auto">
          <a:xfrm>
            <a:off x="323528" y="6165304"/>
            <a:ext cx="1080120" cy="434528"/>
          </a:xfrm>
          <a:prstGeom prst="rect">
            <a:avLst/>
          </a:prstGeom>
          <a:noFill/>
          <a:ln w="9525">
            <a:noFill/>
            <a:miter lim="800000"/>
            <a:headEnd/>
            <a:tailEnd/>
          </a:ln>
        </p:spPr>
      </p:pic>
    </p:spTree>
  </p:cSld>
  <p:clrMapOvr>
    <a:masterClrMapping/>
  </p:clrMapOvr>
  <p:transition advTm="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NZ" dirty="0" smtClean="0"/>
              <a:t>Satellite club </a:t>
            </a:r>
            <a:endParaRPr lang="en-NZ" dirty="0"/>
          </a:p>
        </p:txBody>
      </p:sp>
      <p:sp>
        <p:nvSpPr>
          <p:cNvPr id="3" name="Content Placeholder 2"/>
          <p:cNvSpPr>
            <a:spLocks noGrp="1"/>
          </p:cNvSpPr>
          <p:nvPr>
            <p:ph idx="1"/>
          </p:nvPr>
        </p:nvSpPr>
        <p:spPr>
          <a:xfrm>
            <a:off x="457200" y="980728"/>
            <a:ext cx="8229600" cy="5145435"/>
          </a:xfrm>
        </p:spPr>
        <p:txBody>
          <a:bodyPr/>
          <a:lstStyle/>
          <a:p>
            <a:r>
              <a:rPr lang="en-NZ" dirty="0" smtClean="0"/>
              <a:t>Satellite Club will submit a financial statement and audited accounts for inclusion in the Sponsor Club’s reports for its Annual General Meeting</a:t>
            </a:r>
          </a:p>
          <a:p>
            <a:r>
              <a:rPr lang="en-NZ" dirty="0" smtClean="0"/>
              <a:t>The two clubs should enjoy a close working relationship with regular joint Board meetings</a:t>
            </a:r>
            <a:endParaRPr lang="en-NZ" dirty="0"/>
          </a:p>
        </p:txBody>
      </p:sp>
      <p:pic>
        <p:nvPicPr>
          <p:cNvPr id="4" name="Picture 3" descr="https://encrypted-tbn3.gstatic.com/images?q=tbn:ANd9GcTtiniuBFlPdbGG9gB7_e7jYyzL_AJ21cK0WmgQsFMvWJ1w0Rxg">
            <a:hlinkClick r:id="rId3"/>
          </p:cNvPr>
          <p:cNvPicPr/>
          <p:nvPr/>
        </p:nvPicPr>
        <p:blipFill>
          <a:blip r:embed="rId4" cstate="print"/>
          <a:srcRect/>
          <a:stretch>
            <a:fillRect/>
          </a:stretch>
        </p:blipFill>
        <p:spPr bwMode="auto">
          <a:xfrm>
            <a:off x="323528" y="6165304"/>
            <a:ext cx="1080120" cy="43452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How will this work in Practice</a:t>
            </a:r>
            <a:endParaRPr lang="en-NZ" dirty="0"/>
          </a:p>
        </p:txBody>
      </p:sp>
      <p:sp>
        <p:nvSpPr>
          <p:cNvPr id="3" name="Content Placeholder 2"/>
          <p:cNvSpPr>
            <a:spLocks noGrp="1"/>
          </p:cNvSpPr>
          <p:nvPr>
            <p:ph idx="1"/>
          </p:nvPr>
        </p:nvSpPr>
        <p:spPr/>
        <p:txBody>
          <a:bodyPr/>
          <a:lstStyle/>
          <a:p>
            <a:r>
              <a:rPr lang="en-NZ" dirty="0" smtClean="0"/>
              <a:t>Flexibility</a:t>
            </a:r>
          </a:p>
          <a:p>
            <a:r>
              <a:rPr lang="en-NZ" dirty="0" smtClean="0"/>
              <a:t>Encouragement</a:t>
            </a:r>
          </a:p>
          <a:p>
            <a:r>
              <a:rPr lang="en-NZ" dirty="0" smtClean="0"/>
              <a:t>Accountability</a:t>
            </a:r>
          </a:p>
          <a:p>
            <a:r>
              <a:rPr lang="en-NZ" dirty="0" smtClean="0"/>
              <a:t>Culture</a:t>
            </a:r>
          </a:p>
          <a:p>
            <a:endParaRPr lang="en-NZ" dirty="0"/>
          </a:p>
        </p:txBody>
      </p:sp>
      <p:pic>
        <p:nvPicPr>
          <p:cNvPr id="4" name="Picture 3" descr="https://encrypted-tbn3.gstatic.com/images?q=tbn:ANd9GcTtiniuBFlPdbGG9gB7_e7jYyzL_AJ21cK0WmgQsFMvWJ1w0Rxg">
            <a:hlinkClick r:id="rId3"/>
          </p:cNvPr>
          <p:cNvPicPr/>
          <p:nvPr/>
        </p:nvPicPr>
        <p:blipFill>
          <a:blip r:embed="rId4" cstate="print"/>
          <a:srcRect/>
          <a:stretch>
            <a:fillRect/>
          </a:stretch>
        </p:blipFill>
        <p:spPr bwMode="auto">
          <a:xfrm>
            <a:off x="323528" y="6165304"/>
            <a:ext cx="1080120" cy="434528"/>
          </a:xfrm>
          <a:prstGeom prst="rect">
            <a:avLst/>
          </a:prstGeom>
          <a:noFill/>
          <a:ln w="9525">
            <a:noFill/>
            <a:miter lim="800000"/>
            <a:headEnd/>
            <a:tailEnd/>
          </a:ln>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TotalTime>
  <Words>1137</Words>
  <Application>Microsoft Office PowerPoint</Application>
  <PresentationFormat>On-screen Show (4:3)</PresentationFormat>
  <Paragraphs>89</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Henderson</vt:lpstr>
      <vt:lpstr>The Henderson club have </vt:lpstr>
      <vt:lpstr>The Henderson Club have </vt:lpstr>
      <vt:lpstr>Henderson club could</vt:lpstr>
      <vt:lpstr>Henderson club could</vt:lpstr>
      <vt:lpstr>Establishing a satellite club is similar to chartering a new Rotary club with the following differences: </vt:lpstr>
      <vt:lpstr>Satellite club </vt:lpstr>
      <vt:lpstr>Satellite club </vt:lpstr>
      <vt:lpstr>How will this work in Practice</vt:lpstr>
      <vt:lpstr>In short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Henderson</dc:title>
  <dc:creator>Neil Reid</dc:creator>
  <cp:lastModifiedBy>Neil Reid</cp:lastModifiedBy>
  <cp:revision>63</cp:revision>
  <dcterms:created xsi:type="dcterms:W3CDTF">2014-10-16T20:47:22Z</dcterms:created>
  <dcterms:modified xsi:type="dcterms:W3CDTF">2015-11-17T19:01:29Z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230857473</vt:i4>
  </property>
  <property fmtid="{D5CDD505-2E9C-101B-9397-08002B2CF9AE}" pid="3" name="_NewReviewCycle">
    <vt:lpwstr/>
  </property>
  <property fmtid="{D5CDD505-2E9C-101B-9397-08002B2CF9AE}" pid="4" name="_EmailSubject">
    <vt:lpwstr>Satellite Club Interest Meeting assistance</vt:lpwstr>
  </property>
  <property fmtid="{D5CDD505-2E9C-101B-9397-08002B2CF9AE}" pid="5" name="_AuthorEmail">
    <vt:lpwstr>muriwai43@xtra.co.nz</vt:lpwstr>
  </property>
  <property fmtid="{D5CDD505-2E9C-101B-9397-08002B2CF9AE}" pid="6" name="_AuthorEmailDisplayName">
    <vt:lpwstr>Neil Reid </vt:lpwstr>
  </property>
  <property fmtid="{D5CDD505-2E9C-101B-9397-08002B2CF9AE}" pid="7" name="_PreviousAdHocReviewCycleID">
    <vt:i4>-402949745</vt:i4>
  </property>
</Properties>
</file>